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66" r:id="rId9"/>
    <p:sldId id="265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66"/>
    <a:srgbClr val="660033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01D4-EDEC-4AC4-BAF3-106A51ECCD97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23528" y="2276872"/>
            <a:ext cx="7365063" cy="2958537"/>
            <a:chOff x="1115616" y="2146449"/>
            <a:chExt cx="6156176" cy="33579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2980851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CC00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99592" y="83671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D60093"/>
              </a:solidFill>
              <a:latin typeface="Comic Sans MS" pitchFamily="66" charset="0"/>
            </a:endParaRPr>
          </a:p>
          <a:p>
            <a:pPr algn="ctr"/>
            <a:r>
              <a:rPr lang="ru-RU" sz="6000" dirty="0" smtClean="0">
                <a:solidFill>
                  <a:srgbClr val="993366"/>
                </a:solidFill>
                <a:latin typeface="Comic Sans MS" pitchFamily="66" charset="0"/>
              </a:rPr>
              <a:t>«Спасская башня       Кремля» </a:t>
            </a:r>
            <a:r>
              <a:rPr lang="ru-RU" sz="6000" dirty="0" smtClean="0">
                <a:solidFill>
                  <a:srgbClr val="CC0066"/>
                </a:solidFill>
                <a:latin typeface="Comic Sans MS" pitchFamily="66" charset="0"/>
              </a:rPr>
              <a:t>               </a:t>
            </a:r>
            <a:r>
              <a:rPr lang="ru-RU" sz="2000" dirty="0" smtClean="0">
                <a:solidFill>
                  <a:srgbClr val="D60093"/>
                </a:solidFill>
                <a:latin typeface="Comic Sans MS" pitchFamily="66" charset="0"/>
              </a:rPr>
              <a:t>(</a:t>
            </a:r>
            <a:r>
              <a:rPr lang="ru-RU" sz="2000" dirty="0" smtClean="0">
                <a:solidFill>
                  <a:srgbClr val="CC0066"/>
                </a:solidFill>
                <a:latin typeface="Comic Sans MS" pitchFamily="66" charset="0"/>
              </a:rPr>
              <a:t>Художественно – эстетическое развитие)</a:t>
            </a:r>
            <a:endParaRPr lang="ru-RU" sz="2000" dirty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IMG_20200421_113730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2656"/>
            <a:ext cx="5536116" cy="6237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66"/>
                </a:solidFill>
                <a:latin typeface="Comic Sans MS" pitchFamily="66" charset="0"/>
              </a:rPr>
              <a:t>2 этап. </a:t>
            </a:r>
          </a:p>
          <a:p>
            <a:r>
              <a:rPr lang="ru-RU" sz="2800" dirty="0" smtClean="0">
                <a:solidFill>
                  <a:srgbClr val="993366"/>
                </a:solidFill>
                <a:latin typeface="Comic Sans MS" pitchFamily="66" charset="0"/>
              </a:rPr>
              <a:t>Рисуем второй и третий этаж.</a:t>
            </a:r>
            <a:endParaRPr lang="ru-RU" sz="2800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IMG_20200421_115045_3.jpg"/>
          <p:cNvPicPr>
            <a:picLocks noChangeAspect="1"/>
          </p:cNvPicPr>
          <p:nvPr/>
        </p:nvPicPr>
        <p:blipFill>
          <a:blip r:embed="rId3" cstate="print"/>
          <a:srcRect l="894" t="2483" r="1252" b="3104"/>
          <a:stretch>
            <a:fillRect/>
          </a:stretch>
        </p:blipFill>
        <p:spPr>
          <a:xfrm>
            <a:off x="3923928" y="276500"/>
            <a:ext cx="4536504" cy="6305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66"/>
                </a:solidFill>
                <a:latin typeface="Comic Sans MS" pitchFamily="66" charset="0"/>
              </a:rPr>
              <a:t>3 этап.</a:t>
            </a:r>
          </a:p>
          <a:p>
            <a:r>
              <a:rPr lang="ru-RU" sz="2800" b="1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993366"/>
                </a:solidFill>
                <a:latin typeface="Comic Sans MS" pitchFamily="66" charset="0"/>
              </a:rPr>
              <a:t>Рисуем крышу со звездой, Куранты и зубцы (мерлоны) на стенах.</a:t>
            </a:r>
            <a:endParaRPr lang="ru-RU" sz="2800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IMG_20200421_11265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4670965" cy="6379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66"/>
                </a:solidFill>
                <a:latin typeface="Comic Sans MS" pitchFamily="66" charset="0"/>
              </a:rPr>
              <a:t>4 этап.</a:t>
            </a:r>
          </a:p>
          <a:p>
            <a:r>
              <a:rPr lang="ru-RU" sz="2800" dirty="0" smtClean="0">
                <a:solidFill>
                  <a:srgbClr val="993366"/>
                </a:solidFill>
                <a:latin typeface="Comic Sans MS" pitchFamily="66" charset="0"/>
              </a:rPr>
              <a:t>Рисуем мелкие детали и переходим к раскрашиванию рисунка.</a:t>
            </a:r>
            <a:endParaRPr lang="ru-RU" sz="2800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484784"/>
            <a:ext cx="6408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993366"/>
                </a:solidFill>
                <a:latin typeface="Comic Sans MS" pitchFamily="66" charset="0"/>
              </a:rPr>
              <a:t>Спасибо за внимание!</a:t>
            </a:r>
            <a:endParaRPr lang="ru-RU" sz="8800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8640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Comic Sans MS" pitchFamily="66" charset="0"/>
              </a:rPr>
              <a:t>Здравствуйте, мои дорогие ребята, сегодня на нашем занятии мы будем учиться рисовать Спасскую башню Кремля.  </a:t>
            </a:r>
            <a:endParaRPr lang="ru-RU" sz="2800" dirty="0">
              <a:solidFill>
                <a:srgbClr val="993366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spasskaya_bashnya_krem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62000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T_vpVYd-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416824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Comic Sans MS" pitchFamily="66" charset="0"/>
              </a:rPr>
              <a:t>Дети, самый первый Кремль был деревянный и строили его как крепость</a:t>
            </a:r>
            <a:endParaRPr lang="ru-RU" sz="2800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064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Comic Sans MS" pitchFamily="66" charset="0"/>
              </a:rPr>
              <a:t>Но когда случился пожар и Кремль сгорел, решили построить его из белого камня. </a:t>
            </a:r>
            <a:endParaRPr lang="ru-RU" sz="2800" dirty="0">
              <a:solidFill>
                <a:srgbClr val="993366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Без названия (1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560840" cy="4816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93366"/>
                </a:solidFill>
                <a:latin typeface="Comic Sans MS" pitchFamily="66" charset="0"/>
              </a:rPr>
              <a:t>В Московском Кремле 20 башен. Главные:</a:t>
            </a:r>
            <a:endParaRPr lang="ru-RU" sz="2400" dirty="0">
              <a:solidFill>
                <a:srgbClr val="993366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spasskaya_bashnya_moskovskogo_kremlya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2059846" cy="2768139"/>
          </a:xfrm>
          <a:prstGeom prst="rect">
            <a:avLst/>
          </a:prstGeom>
        </p:spPr>
      </p:pic>
      <p:pic>
        <p:nvPicPr>
          <p:cNvPr id="7" name="Рисунок 6" descr="nikolskaya_bashnya_kremlya_2.jpg"/>
          <p:cNvPicPr>
            <a:picLocks noChangeAspect="1"/>
          </p:cNvPicPr>
          <p:nvPr/>
        </p:nvPicPr>
        <p:blipFill>
          <a:blip r:embed="rId3" cstate="print"/>
          <a:srcRect l="6299" r="12598"/>
          <a:stretch>
            <a:fillRect/>
          </a:stretch>
        </p:blipFill>
        <p:spPr>
          <a:xfrm>
            <a:off x="6660232" y="3645024"/>
            <a:ext cx="2069924" cy="2880319"/>
          </a:xfrm>
          <a:prstGeom prst="rect">
            <a:avLst/>
          </a:prstGeom>
        </p:spPr>
      </p:pic>
      <p:pic>
        <p:nvPicPr>
          <p:cNvPr id="8" name="Рисунок 7" descr="images.jfif"/>
          <p:cNvPicPr>
            <a:picLocks noChangeAspect="1"/>
          </p:cNvPicPr>
          <p:nvPr/>
        </p:nvPicPr>
        <p:blipFill>
          <a:blip r:embed="rId4" cstate="print"/>
          <a:srcRect b="13547"/>
          <a:stretch>
            <a:fillRect/>
          </a:stretch>
        </p:blipFill>
        <p:spPr>
          <a:xfrm>
            <a:off x="3419872" y="3645024"/>
            <a:ext cx="2038380" cy="288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9872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Боровицкая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Без названия (2)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908720"/>
            <a:ext cx="1872208" cy="2662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2080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Тайницкая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36450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Никольская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0000013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645024"/>
            <a:ext cx="1948744" cy="29249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536" y="36450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Водовзводная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403646" y="836712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Спасская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5576" y="26064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993366"/>
                </a:solidFill>
                <a:latin typeface="Comic Sans MS" pitchFamily="66" charset="0"/>
              </a:rPr>
              <a:t>Дорогие ребята! Переходим к главной части нашего занятия – рисованию. Давайте внимательно рассмотрим  Спасскую башню, её украшают большие Куранты.</a:t>
            </a:r>
            <a:endParaRPr lang="ru-RU" sz="2000" dirty="0">
              <a:solidFill>
                <a:srgbClr val="993366"/>
              </a:solidFill>
              <a:latin typeface="Comic Sans MS" pitchFamily="66" charset="0"/>
            </a:endParaRPr>
          </a:p>
        </p:txBody>
      </p:sp>
      <p:pic>
        <p:nvPicPr>
          <p:cNvPr id="18" name="Рисунок 17" descr="150874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721749" cy="5199104"/>
          </a:xfrm>
          <a:prstGeom prst="rect">
            <a:avLst/>
          </a:prstGeom>
        </p:spPr>
      </p:pic>
      <p:pic>
        <p:nvPicPr>
          <p:cNvPr id="20" name="Рисунок 19" descr="Moscow_05-2012_Kremlin_13.jpg"/>
          <p:cNvPicPr>
            <a:picLocks noChangeAspect="1"/>
          </p:cNvPicPr>
          <p:nvPr/>
        </p:nvPicPr>
        <p:blipFill>
          <a:blip r:embed="rId3" cstate="print"/>
          <a:srcRect l="13304" r="13304"/>
          <a:stretch>
            <a:fillRect/>
          </a:stretch>
        </p:blipFill>
        <p:spPr>
          <a:xfrm>
            <a:off x="4716016" y="1340768"/>
            <a:ext cx="3632970" cy="5234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20689"/>
            <a:ext cx="71287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993366"/>
                </a:solidFill>
                <a:latin typeface="Comic Sans MS" pitchFamily="66" charset="0"/>
              </a:rPr>
              <a:t>Физминутка</a:t>
            </a:r>
          </a:p>
          <a:p>
            <a:pPr algn="ctr"/>
            <a:r>
              <a:rPr lang="ru-RU" sz="2400" dirty="0" smtClean="0">
                <a:solidFill>
                  <a:srgbClr val="993366"/>
                </a:solidFill>
                <a:latin typeface="Comic Sans MS" pitchFamily="66" charset="0"/>
              </a:rPr>
              <a:t>Кто не слышал, как бьют куранты,</a:t>
            </a: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(грозят указательным пальцем</a:t>
            </a: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сначала правой, потом левой рукой)</a:t>
            </a:r>
          </a:p>
          <a:p>
            <a:pPr algn="ctr"/>
            <a:r>
              <a:rPr lang="ru-RU" sz="2400" dirty="0" smtClean="0">
                <a:solidFill>
                  <a:srgbClr val="993366"/>
                </a:solidFill>
                <a:latin typeface="Comic Sans MS" pitchFamily="66" charset="0"/>
              </a:rPr>
              <a:t>Эти часы на башне- гиганты!</a:t>
            </a: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(разводят руки в стороны,</a:t>
            </a:r>
            <a:endParaRPr lang="ru-RU" sz="2400" dirty="0" smtClean="0">
              <a:solidFill>
                <a:srgbClr val="993366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после руки поднимаем наверх</a:t>
            </a:r>
            <a:endParaRPr lang="ru-RU" sz="2400" dirty="0" smtClean="0">
              <a:solidFill>
                <a:srgbClr val="993366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и подтягиваемся на носочках)</a:t>
            </a:r>
            <a:endParaRPr lang="ru-RU" sz="2400" dirty="0" smtClean="0">
              <a:solidFill>
                <a:srgbClr val="993366"/>
              </a:solidFill>
            </a:endParaRPr>
          </a:p>
          <a:p>
            <a:pPr algn="ctr"/>
            <a:r>
              <a:rPr lang="ru-RU" sz="2400" dirty="0" smtClean="0">
                <a:solidFill>
                  <a:srgbClr val="993366"/>
                </a:solidFill>
                <a:latin typeface="Comic Sans MS" pitchFamily="66" charset="0"/>
              </a:rPr>
              <a:t>Бом-бом-бом, бом-бом -бом,</a:t>
            </a: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(руки подняты, выполняем</a:t>
            </a:r>
            <a:endParaRPr lang="ru-RU" sz="2400" dirty="0" smtClean="0">
              <a:solidFill>
                <a:srgbClr val="993366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наклоны влево и вправо)</a:t>
            </a:r>
            <a:endParaRPr lang="ru-RU" sz="2400" dirty="0" smtClean="0">
              <a:solidFill>
                <a:srgbClr val="993366"/>
              </a:solidFill>
            </a:endParaRPr>
          </a:p>
          <a:p>
            <a:pPr algn="ctr"/>
            <a:r>
              <a:rPr lang="ru-RU" sz="2400" dirty="0" smtClean="0">
                <a:solidFill>
                  <a:srgbClr val="993366"/>
                </a:solidFill>
                <a:latin typeface="Comic Sans MS" pitchFamily="66" charset="0"/>
              </a:rPr>
              <a:t>И проснулись все кругом!</a:t>
            </a: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(потянулись вправо,</a:t>
            </a:r>
            <a:endParaRPr lang="ru-RU" sz="2400" dirty="0" smtClean="0">
              <a:solidFill>
                <a:srgbClr val="993366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 потянулись влево)</a:t>
            </a:r>
            <a:endParaRPr lang="ru-RU" sz="24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33265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3366"/>
                </a:solidFill>
                <a:latin typeface="Comic Sans MS" pitchFamily="66" charset="0"/>
              </a:rPr>
              <a:t>Для рисования нам потребуются:</a:t>
            </a:r>
            <a:endParaRPr lang="ru-RU" sz="2800" dirty="0">
              <a:solidFill>
                <a:srgbClr val="993366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268760"/>
            <a:ext cx="1944216" cy="1944216"/>
          </a:xfrm>
          <a:prstGeom prst="rect">
            <a:avLst/>
          </a:prstGeom>
        </p:spPr>
      </p:pic>
      <p:pic>
        <p:nvPicPr>
          <p:cNvPr id="5" name="Рисунок 4" descr="34dcaa078880b5ee8071a9b4ef1d01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293096"/>
            <a:ext cx="2358008" cy="2132032"/>
          </a:xfrm>
          <a:prstGeom prst="rect">
            <a:avLst/>
          </a:prstGeom>
        </p:spPr>
      </p:pic>
      <p:pic>
        <p:nvPicPr>
          <p:cNvPr id="6" name="Рисунок 5" descr="D210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4496" y="1268760"/>
            <a:ext cx="2016224" cy="2016224"/>
          </a:xfrm>
          <a:prstGeom prst="rect">
            <a:avLst/>
          </a:prstGeom>
        </p:spPr>
      </p:pic>
      <p:pic>
        <p:nvPicPr>
          <p:cNvPr id="7" name="Рисунок 6" descr="Без названия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437112"/>
            <a:ext cx="2664296" cy="1885962"/>
          </a:xfrm>
          <a:prstGeom prst="rect">
            <a:avLst/>
          </a:prstGeom>
        </p:spPr>
      </p:pic>
      <p:pic>
        <p:nvPicPr>
          <p:cNvPr id="8" name="Рисунок 7" descr="Без названия (4).jf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789040"/>
            <a:ext cx="1972816" cy="1972816"/>
          </a:xfrm>
          <a:prstGeom prst="rect">
            <a:avLst/>
          </a:prstGeom>
        </p:spPr>
      </p:pic>
      <p:pic>
        <p:nvPicPr>
          <p:cNvPr id="9" name="Рисунок 8" descr="Без названия (3).jf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1196752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IMG_20200420_15221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0648"/>
            <a:ext cx="5040560" cy="6325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66"/>
                </a:solidFill>
                <a:latin typeface="Comic Sans MS" pitchFamily="66" charset="0"/>
              </a:rPr>
              <a:t>1 этап. </a:t>
            </a:r>
          </a:p>
          <a:p>
            <a:r>
              <a:rPr lang="ru-RU" sz="2800" dirty="0" smtClean="0">
                <a:solidFill>
                  <a:srgbClr val="993366"/>
                </a:solidFill>
                <a:latin typeface="Comic Sans MS" pitchFamily="66" charset="0"/>
              </a:rPr>
              <a:t>На листе рисуем </a:t>
            </a:r>
            <a:r>
              <a:rPr lang="ru-RU" sz="2800" smtClean="0">
                <a:solidFill>
                  <a:srgbClr val="993366"/>
                </a:solidFill>
                <a:latin typeface="Comic Sans MS" pitchFamily="66" charset="0"/>
              </a:rPr>
              <a:t>три прямоугольника.</a:t>
            </a:r>
            <a:endParaRPr lang="ru-RU" sz="2800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215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3</cp:lastModifiedBy>
  <cp:revision>17</cp:revision>
  <dcterms:created xsi:type="dcterms:W3CDTF">2014-07-03T07:22:26Z</dcterms:created>
  <dcterms:modified xsi:type="dcterms:W3CDTF">2022-04-08T04:48:47Z</dcterms:modified>
</cp:coreProperties>
</file>